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notesMasterIdLst>
    <p:notesMasterId r:id="rId10"/>
  </p:notesMasterIdLst>
  <p:sldIdLst>
    <p:sldId id="256" r:id="rId3"/>
    <p:sldId id="257" r:id="rId4"/>
    <p:sldId id="258" r:id="rId5"/>
    <p:sldId id="261" r:id="rId6"/>
    <p:sldId id="259" r:id="rId7"/>
    <p:sldId id="260" r:id="rId8"/>
    <p:sldId id="262" r:id="rId9"/>
  </p:sldIdLst>
  <p:sldSz cx="9144000" cy="6858000" type="screen4x3"/>
  <p:notesSz cx="6797675" cy="992663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 snapToGrid="0" showGuides="1">
      <p:cViewPr varScale="1">
        <p:scale>
          <a:sx n="116" d="100"/>
          <a:sy n="116" d="100"/>
        </p:scale>
        <p:origin x="1500" y="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presProps" Target="presProps.xml"/><Relationship Id="rId5" Type="http://schemas.openxmlformats.org/officeDocument/2006/relationships/slide" Target="slides/slide3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body"/>
          </p:nvPr>
        </p:nvSpPr>
        <p:spPr>
          <a:xfrm>
            <a:off x="723880" y="4925699"/>
            <a:ext cx="5790696" cy="4666269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GB" sz="19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notes' format</a:t>
            </a:r>
          </a:p>
        </p:txBody>
      </p:sp>
      <p:sp>
        <p:nvSpPr>
          <p:cNvPr id="79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141295" cy="518164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GB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</a:p>
        </p:txBody>
      </p:sp>
      <p:sp>
        <p:nvSpPr>
          <p:cNvPr id="80" name="PlaceHolder 3"/>
          <p:cNvSpPr>
            <a:spLocks noGrp="1"/>
          </p:cNvSpPr>
          <p:nvPr>
            <p:ph type="dt"/>
          </p:nvPr>
        </p:nvSpPr>
        <p:spPr>
          <a:xfrm>
            <a:off x="4097162" y="0"/>
            <a:ext cx="3141295" cy="518164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en-GB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</a:p>
        </p:txBody>
      </p:sp>
      <p:sp>
        <p:nvSpPr>
          <p:cNvPr id="81" name="PlaceHolder 4"/>
          <p:cNvSpPr>
            <a:spLocks noGrp="1"/>
          </p:cNvSpPr>
          <p:nvPr>
            <p:ph type="ftr"/>
          </p:nvPr>
        </p:nvSpPr>
        <p:spPr>
          <a:xfrm>
            <a:off x="0" y="9851748"/>
            <a:ext cx="3141295" cy="518164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GB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</a:p>
        </p:txBody>
      </p:sp>
      <p:sp>
        <p:nvSpPr>
          <p:cNvPr id="82" name="PlaceHolder 5"/>
          <p:cNvSpPr>
            <a:spLocks noGrp="1"/>
          </p:cNvSpPr>
          <p:nvPr>
            <p:ph type="sldNum"/>
          </p:nvPr>
        </p:nvSpPr>
        <p:spPr>
          <a:xfrm>
            <a:off x="4097162" y="9851748"/>
            <a:ext cx="3141295" cy="518164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811DD806-8F44-43B7-931F-E84545726FA6}" type="slidenum">
              <a:rPr lang="en-GB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‹nº›</a:t>
            </a:fld>
            <a:endParaRPr lang="en-GB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154184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body"/>
          </p:nvPr>
        </p:nvSpPr>
        <p:spPr>
          <a:xfrm>
            <a:off x="679758" y="4715152"/>
            <a:ext cx="5437719" cy="4466545"/>
          </a:xfrm>
          <a:prstGeom prst="rect">
            <a:avLst/>
          </a:prstGeom>
        </p:spPr>
        <p:txBody>
          <a:bodyPr lIns="95515" tIns="47931" rIns="95515" bIns="47931"/>
          <a:lstStyle/>
          <a:p>
            <a:endParaRPr lang="en-GB" sz="190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5" name="TextShape 2"/>
          <p:cNvSpPr txBox="1"/>
          <p:nvPr/>
        </p:nvSpPr>
        <p:spPr>
          <a:xfrm>
            <a:off x="0" y="9428558"/>
            <a:ext cx="2945158" cy="495817"/>
          </a:xfrm>
          <a:prstGeom prst="rect">
            <a:avLst/>
          </a:prstGeom>
          <a:noFill/>
          <a:ln>
            <a:noFill/>
          </a:ln>
        </p:spPr>
        <p:txBody>
          <a:bodyPr lIns="95515" tIns="47931" rIns="95515" bIns="47931" anchor="b"/>
          <a:lstStyle/>
          <a:p>
            <a:endParaRPr lang="en-GB" sz="230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46" name="TextShape 3"/>
          <p:cNvSpPr txBox="1"/>
          <p:nvPr/>
        </p:nvSpPr>
        <p:spPr>
          <a:xfrm>
            <a:off x="3850353" y="9428558"/>
            <a:ext cx="2945158" cy="495817"/>
          </a:xfrm>
          <a:prstGeom prst="rect">
            <a:avLst/>
          </a:prstGeom>
          <a:noFill/>
          <a:ln>
            <a:noFill/>
          </a:ln>
        </p:spPr>
        <p:txBody>
          <a:bodyPr lIns="95515" tIns="47931" rIns="95515" bIns="47931" anchor="b"/>
          <a:lstStyle/>
          <a:p>
            <a:pPr algn="r">
              <a:lnSpc>
                <a:spcPct val="100000"/>
              </a:lnSpc>
            </a:pPr>
            <a:fld id="{06850729-FFF8-4C93-ABCC-D0F05FB7D666}" type="slidenum">
              <a:rPr lang="en-GB" sz="13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5</a:t>
            </a:fld>
            <a:endParaRPr lang="en-GB" sz="140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540372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body"/>
          </p:nvPr>
        </p:nvSpPr>
        <p:spPr>
          <a:xfrm>
            <a:off x="679758" y="4715152"/>
            <a:ext cx="5437719" cy="4466545"/>
          </a:xfrm>
          <a:prstGeom prst="rect">
            <a:avLst/>
          </a:prstGeom>
        </p:spPr>
        <p:txBody>
          <a:bodyPr lIns="95515" tIns="47931" rIns="95515" bIns="47931"/>
          <a:lstStyle/>
          <a:p>
            <a:endParaRPr lang="en-GB" sz="190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8" name="TextShape 2"/>
          <p:cNvSpPr txBox="1"/>
          <p:nvPr/>
        </p:nvSpPr>
        <p:spPr>
          <a:xfrm>
            <a:off x="0" y="9428558"/>
            <a:ext cx="2945158" cy="495817"/>
          </a:xfrm>
          <a:prstGeom prst="rect">
            <a:avLst/>
          </a:prstGeom>
          <a:noFill/>
          <a:ln>
            <a:noFill/>
          </a:ln>
        </p:spPr>
        <p:txBody>
          <a:bodyPr lIns="95515" tIns="47931" rIns="95515" bIns="47931" anchor="b"/>
          <a:lstStyle/>
          <a:p>
            <a:endParaRPr lang="en-GB" sz="230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49" name="TextShape 3"/>
          <p:cNvSpPr txBox="1"/>
          <p:nvPr/>
        </p:nvSpPr>
        <p:spPr>
          <a:xfrm>
            <a:off x="3850353" y="9428558"/>
            <a:ext cx="2945158" cy="495817"/>
          </a:xfrm>
          <a:prstGeom prst="rect">
            <a:avLst/>
          </a:prstGeom>
          <a:noFill/>
          <a:ln>
            <a:noFill/>
          </a:ln>
        </p:spPr>
        <p:txBody>
          <a:bodyPr lIns="95515" tIns="47931" rIns="95515" bIns="47931" anchor="b"/>
          <a:lstStyle/>
          <a:p>
            <a:pPr algn="r">
              <a:lnSpc>
                <a:spcPct val="100000"/>
              </a:lnSpc>
            </a:pPr>
            <a:fld id="{7913D343-FD56-483A-8ACE-D16FA326929D}" type="slidenum">
              <a:rPr lang="en-GB" sz="13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6</a:t>
            </a:fld>
            <a:endParaRPr lang="en-GB" sz="140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941139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2158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57200" y="3964320"/>
            <a:ext cx="8229240" cy="2158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4674240" y="3964320"/>
            <a:ext cx="4015800" cy="2158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457200" y="3964320"/>
            <a:ext cx="4015800" cy="2158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37" name="Imagem 36"/>
          <p:cNvPicPr/>
          <p:nvPr/>
        </p:nvPicPr>
        <p:blipFill>
          <a:blip r:embed="rId2"/>
          <a:stretch/>
        </p:blipFill>
        <p:spPr>
          <a:xfrm>
            <a:off x="1735560" y="1599840"/>
            <a:ext cx="5671800" cy="4525560"/>
          </a:xfrm>
          <a:prstGeom prst="rect">
            <a:avLst/>
          </a:prstGeom>
          <a:ln>
            <a:noFill/>
          </a:ln>
        </p:spPr>
      </p:pic>
      <p:pic>
        <p:nvPicPr>
          <p:cNvPr id="38" name="Imagem 37"/>
          <p:cNvPicPr/>
          <p:nvPr/>
        </p:nvPicPr>
        <p:blipFill>
          <a:blip r:embed="rId2"/>
          <a:stretch/>
        </p:blipFill>
        <p:spPr>
          <a:xfrm>
            <a:off x="1735560" y="1599840"/>
            <a:ext cx="5671800" cy="45255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subTitle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4525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4525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subTitle"/>
          </p:nvPr>
        </p:nvSpPr>
        <p:spPr>
          <a:xfrm>
            <a:off x="457200" y="274680"/>
            <a:ext cx="8229240" cy="52977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457200" y="3964320"/>
            <a:ext cx="4015800" cy="2158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4525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4525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4674240" y="3964320"/>
            <a:ext cx="4015800" cy="2158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457200" y="3964320"/>
            <a:ext cx="8229240" cy="2158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2158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457200" y="3964320"/>
            <a:ext cx="8229240" cy="2158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 type="body"/>
          </p:nvPr>
        </p:nvSpPr>
        <p:spPr>
          <a:xfrm>
            <a:off x="4674240" y="3964320"/>
            <a:ext cx="4015800" cy="2158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2" name="PlaceHolder 5"/>
          <p:cNvSpPr>
            <a:spLocks noGrp="1"/>
          </p:cNvSpPr>
          <p:nvPr>
            <p:ph type="body"/>
          </p:nvPr>
        </p:nvSpPr>
        <p:spPr>
          <a:xfrm>
            <a:off x="457200" y="3964320"/>
            <a:ext cx="4015800" cy="2158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76" name="Imagem 75"/>
          <p:cNvPicPr/>
          <p:nvPr/>
        </p:nvPicPr>
        <p:blipFill>
          <a:blip r:embed="rId2"/>
          <a:stretch/>
        </p:blipFill>
        <p:spPr>
          <a:xfrm>
            <a:off x="1735560" y="1599840"/>
            <a:ext cx="5671800" cy="4525560"/>
          </a:xfrm>
          <a:prstGeom prst="rect">
            <a:avLst/>
          </a:prstGeom>
          <a:ln>
            <a:noFill/>
          </a:ln>
        </p:spPr>
      </p:pic>
      <p:pic>
        <p:nvPicPr>
          <p:cNvPr id="77" name="Imagem 76"/>
          <p:cNvPicPr/>
          <p:nvPr/>
        </p:nvPicPr>
        <p:blipFill>
          <a:blip r:embed="rId2"/>
          <a:stretch/>
        </p:blipFill>
        <p:spPr>
          <a:xfrm>
            <a:off x="1735560" y="1599840"/>
            <a:ext cx="5671800" cy="45255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4525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4525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457200" y="274680"/>
            <a:ext cx="8229240" cy="52977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457200" y="3964320"/>
            <a:ext cx="4015800" cy="2158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4525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4525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4674240" y="3964320"/>
            <a:ext cx="4015800" cy="2158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457200" y="3964320"/>
            <a:ext cx="8229240" cy="2158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Clique para editar o título mestre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dt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GB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17/01/17</a:t>
            </a:r>
            <a:endParaRPr lang="en-GB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</p:spPr>
        <p:txBody>
          <a:bodyPr anchor="ctr"/>
          <a:lstStyle/>
          <a:p>
            <a:endParaRPr lang="en-GB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fld id="{C8EF2086-819F-4320-8DEA-589470E66068}" type="slidenum">
              <a:rPr lang="en-GB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‹nº›</a:t>
            </a:fld>
            <a:endParaRPr lang="en-GB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the outline text format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Second Outline Level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Third Outline Level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Fourth Outline Level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Fifth Outline Level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Sixth Outline Level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Clique para editar o título mestre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the outline text format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Second Outline Level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Third Outline Level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Fourth Outline Level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Fifth Outline Level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Sixth Outline Level</a:t>
            </a: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Seventh Outline LevelClique para editar o texto mestre</a:t>
            </a:r>
          </a:p>
          <a:p>
            <a:pPr marL="743040" lvl="1" indent="-28548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Segundo nível</a:t>
            </a: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1143000" lvl="2" indent="-2282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Terceiro nível</a:t>
            </a: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1600200" lvl="3" indent="-22824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Quarto nível</a:t>
            </a: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2057400" lvl="4" indent="-228240">
              <a:lnSpc>
                <a:spcPct val="100000"/>
              </a:lnSpc>
              <a:buClr>
                <a:srgbClr val="000000"/>
              </a:buClr>
              <a:buFont typeface="Arial"/>
              <a:buChar char="»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Quinto nível</a:t>
            </a: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 type="dt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GB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17/01/17</a:t>
            </a:r>
            <a:endParaRPr lang="en-GB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2" name="PlaceHolder 4"/>
          <p:cNvSpPr>
            <a:spLocks noGrp="1"/>
          </p:cNvSpPr>
          <p:nvPr>
            <p:ph type="ftr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</p:spPr>
        <p:txBody>
          <a:bodyPr anchor="ctr"/>
          <a:lstStyle/>
          <a:p>
            <a:endParaRPr lang="en-GB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3" name="PlaceHolder 5"/>
          <p:cNvSpPr>
            <a:spLocks noGrp="1"/>
          </p:cNvSpPr>
          <p:nvPr>
            <p:ph type="sldNum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fld id="{9EE4A542-BBB6-4076-B2A6-6C984D796E0A}" type="slidenum">
              <a:rPr lang="en-GB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‹nº›</a:t>
            </a:fld>
            <a:endParaRPr lang="en-GB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hyperlink" Target="mailto:lucas.cordeiro@cs.ox.ac.uk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CustomShape 1"/>
          <p:cNvSpPr/>
          <p:nvPr/>
        </p:nvSpPr>
        <p:spPr>
          <a:xfrm>
            <a:off x="62640" y="1338120"/>
            <a:ext cx="9003960" cy="16761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GB" sz="4000" b="1" strike="noStrike" spc="-1" dirty="0">
                <a:solidFill>
                  <a:srgbClr val="FF66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Deductive Machine Learning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4" name="CustomShape 2"/>
          <p:cNvSpPr/>
          <p:nvPr/>
        </p:nvSpPr>
        <p:spPr>
          <a:xfrm>
            <a:off x="251640" y="3210480"/>
            <a:ext cx="8640720" cy="22240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GB" sz="24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WenQuanYi Zen Hei"/>
              </a:rPr>
              <a:t>Cristina David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GB" sz="2400" b="0" u="sng" strike="noStrike" spc="-1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  <a:ea typeface="WenQuanYi Zen Hei"/>
                <a:hlinkClick r:id="rId2"/>
              </a:rPr>
              <a:t>cristina.david@cs.ox.ac.uk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GB" sz="24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WenQuanYi Zen Hei"/>
              </a:rPr>
              <a:t>Lucas Cordeiro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GB" sz="2400" b="0" u="sng" strike="noStrike" spc="-1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  <a:ea typeface="WenQuanYi Zen Hei"/>
                <a:hlinkClick r:id="rId2"/>
              </a:rPr>
              <a:t>lucas.cordeiro@cs.ox.ac.uk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5" name="CustomShape 3"/>
          <p:cNvSpPr/>
          <p:nvPr/>
        </p:nvSpPr>
        <p:spPr>
          <a:xfrm>
            <a:off x="155520" y="-144360"/>
            <a:ext cx="304560" cy="304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86" name="Imagem 3"/>
          <p:cNvPicPr/>
          <p:nvPr/>
        </p:nvPicPr>
        <p:blipFill>
          <a:blip r:embed="rId3"/>
          <a:stretch/>
        </p:blipFill>
        <p:spPr>
          <a:xfrm>
            <a:off x="7668360" y="175320"/>
            <a:ext cx="1217520" cy="12175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TextShape 1"/>
          <p:cNvSpPr txBox="1"/>
          <p:nvPr/>
        </p:nvSpPr>
        <p:spPr>
          <a:xfrm>
            <a:off x="261551" y="1275589"/>
            <a:ext cx="8470557" cy="3977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Its goal is to provide computers with the ability to automatically </a:t>
            </a:r>
            <a:r>
              <a:rPr lang="en-US" sz="2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learn a behavior 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that provably satisfies a given </a:t>
            </a:r>
            <a:r>
              <a:rPr lang="en-US" sz="2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high-level </a:t>
            </a:r>
            <a:r>
              <a:rPr lang="en-US" sz="28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specification</a:t>
            </a:r>
            <a:endParaRPr lang="en-US" sz="2800" b="1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  <a:p>
            <a:pPr marL="432000" indent="-324000"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As opposed to inductive techniques, which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generalise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 from incomplete </a:t>
            </a:r>
            <a:r>
              <a:rPr lang="en-US" sz="2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specifications, 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deductive machine learning starts with a </a:t>
            </a:r>
            <a:r>
              <a:rPr lang="en-US" sz="2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complete problem description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 and develops a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behaviour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 as a particular </a:t>
            </a:r>
            <a:r>
              <a:rPr lang="en-US" sz="2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solution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</p:txBody>
      </p:sp>
      <p:sp>
        <p:nvSpPr>
          <p:cNvPr id="88" name="TextShape 2"/>
          <p:cNvSpPr txBox="1"/>
          <p:nvPr/>
        </p:nvSpPr>
        <p:spPr>
          <a:xfrm>
            <a:off x="261552" y="12336"/>
            <a:ext cx="8643550" cy="94156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en-US" sz="36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Deductive machine learning</a:t>
            </a:r>
          </a:p>
        </p:txBody>
      </p:sp>
      <p:grpSp>
        <p:nvGrpSpPr>
          <p:cNvPr id="19" name="Grupo 18"/>
          <p:cNvGrpSpPr/>
          <p:nvPr/>
        </p:nvGrpSpPr>
        <p:grpSpPr>
          <a:xfrm>
            <a:off x="3174296" y="4736754"/>
            <a:ext cx="5640190" cy="1762897"/>
            <a:chOff x="3174296" y="4736754"/>
            <a:chExt cx="5640190" cy="1762897"/>
          </a:xfrm>
        </p:grpSpPr>
        <p:cxnSp>
          <p:nvCxnSpPr>
            <p:cNvPr id="3" name="Conector reto 2"/>
            <p:cNvCxnSpPr/>
            <p:nvPr/>
          </p:nvCxnSpPr>
          <p:spPr>
            <a:xfrm>
              <a:off x="4629662" y="5609964"/>
              <a:ext cx="3954162" cy="0"/>
            </a:xfrm>
            <a:prstGeom prst="line">
              <a:avLst/>
            </a:prstGeom>
            <a:ln w="1270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Retângulo de cantos arredondados 3"/>
            <p:cNvSpPr/>
            <p:nvPr/>
          </p:nvSpPr>
          <p:spPr>
            <a:xfrm>
              <a:off x="5782960" y="4736754"/>
              <a:ext cx="1713469" cy="44484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specification</a:t>
              </a:r>
            </a:p>
          </p:txBody>
        </p:sp>
        <p:sp>
          <p:nvSpPr>
            <p:cNvPr id="7" name="Retângulo de cantos arredondados 6"/>
            <p:cNvSpPr/>
            <p:nvPr/>
          </p:nvSpPr>
          <p:spPr>
            <a:xfrm>
              <a:off x="4728511" y="5895830"/>
              <a:ext cx="1260390" cy="60382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training data</a:t>
              </a:r>
              <a:endPara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8" name="Retângulo de cantos arredondados 7"/>
            <p:cNvSpPr/>
            <p:nvPr/>
          </p:nvSpPr>
          <p:spPr>
            <a:xfrm>
              <a:off x="7426410" y="5895829"/>
              <a:ext cx="1388076" cy="60382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predicted </a:t>
              </a:r>
              <a:r>
                <a:rPr lang="en-US" dirty="0" err="1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behaviour</a:t>
              </a:r>
              <a:endPara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5" name="CaixaDeTexto 4"/>
            <p:cNvSpPr txBox="1"/>
            <p:nvPr/>
          </p:nvSpPr>
          <p:spPr>
            <a:xfrm>
              <a:off x="4629662" y="5259106"/>
              <a:ext cx="112723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i</a:t>
              </a:r>
              <a:r>
                <a:rPr lang="en-US" sz="16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nduction</a:t>
              </a:r>
              <a:endParaRPr lang="en-US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0" name="CaixaDeTexto 9"/>
            <p:cNvSpPr txBox="1"/>
            <p:nvPr/>
          </p:nvSpPr>
          <p:spPr>
            <a:xfrm>
              <a:off x="7331673" y="5268343"/>
              <a:ext cx="119135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</a:t>
              </a:r>
              <a:r>
                <a:rPr lang="en-US" sz="16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eduction</a:t>
              </a:r>
              <a:endParaRPr lang="en-US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cxnSp>
          <p:nvCxnSpPr>
            <p:cNvPr id="9" name="Conector de seta reta 8"/>
            <p:cNvCxnSpPr>
              <a:stCxn id="7" idx="0"/>
              <a:endCxn id="4" idx="2"/>
            </p:cNvCxnSpPr>
            <p:nvPr/>
          </p:nvCxnSpPr>
          <p:spPr>
            <a:xfrm flipV="1">
              <a:off x="5358706" y="5181597"/>
              <a:ext cx="1280989" cy="714233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ector de seta reta 11"/>
            <p:cNvCxnSpPr>
              <a:stCxn id="4" idx="2"/>
              <a:endCxn id="8" idx="0"/>
            </p:cNvCxnSpPr>
            <p:nvPr/>
          </p:nvCxnSpPr>
          <p:spPr>
            <a:xfrm>
              <a:off x="6639695" y="5181597"/>
              <a:ext cx="1480753" cy="714232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ector de seta reta 15"/>
            <p:cNvCxnSpPr>
              <a:stCxn id="7" idx="3"/>
              <a:endCxn id="8" idx="1"/>
            </p:cNvCxnSpPr>
            <p:nvPr/>
          </p:nvCxnSpPr>
          <p:spPr>
            <a:xfrm flipV="1">
              <a:off x="5988901" y="6197740"/>
              <a:ext cx="1437509" cy="1"/>
            </a:xfrm>
            <a:prstGeom prst="straightConnector1">
              <a:avLst/>
            </a:prstGeom>
            <a:ln w="19050"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tângulo 16"/>
            <p:cNvSpPr/>
            <p:nvPr/>
          </p:nvSpPr>
          <p:spPr>
            <a:xfrm>
              <a:off x="5982739" y="5794107"/>
              <a:ext cx="1819180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dirty="0" err="1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transductive</a:t>
              </a:r>
              <a:endParaRPr lang="en-US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21" name="CaixaDeTexto 20"/>
            <p:cNvSpPr txBox="1"/>
            <p:nvPr/>
          </p:nvSpPr>
          <p:spPr>
            <a:xfrm>
              <a:off x="3174296" y="4968463"/>
              <a:ext cx="138512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m</a:t>
              </a:r>
              <a:r>
                <a:rPr lang="en-US" sz="16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odel-level</a:t>
              </a:r>
              <a:endParaRPr lang="en-US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22" name="CaixaDeTexto 21"/>
            <p:cNvSpPr txBox="1"/>
            <p:nvPr/>
          </p:nvSpPr>
          <p:spPr>
            <a:xfrm>
              <a:off x="3174296" y="5963384"/>
              <a:ext cx="120879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data-level</a:t>
              </a:r>
              <a:endParaRPr lang="en-US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extShape 1"/>
          <p:cNvSpPr txBox="1"/>
          <p:nvPr/>
        </p:nvSpPr>
        <p:spPr>
          <a:xfrm>
            <a:off x="238991" y="42480"/>
            <a:ext cx="8218849" cy="89270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>
              <a:buClr>
                <a:srgbClr val="000000"/>
              </a:buClr>
              <a:buSzPct val="45000"/>
            </a:pPr>
            <a:r>
              <a:rPr lang="en-US" sz="36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Practical applications</a:t>
            </a:r>
            <a:endParaRPr lang="en-US" sz="3600" b="1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</p:txBody>
      </p:sp>
      <p:sp>
        <p:nvSpPr>
          <p:cNvPr id="90" name="TextShape 2"/>
          <p:cNvSpPr txBox="1"/>
          <p:nvPr/>
        </p:nvSpPr>
        <p:spPr>
          <a:xfrm>
            <a:off x="270162" y="1088323"/>
            <a:ext cx="8229240" cy="524657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Game playing strategy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: given the specification of the winning criteria for a two-player game, learn a winning </a:t>
            </a:r>
            <a:r>
              <a:rPr lang="en-US" sz="2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strategy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  <a:p>
            <a:pPr marL="432000" indent="-324000"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Program repair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: given a buggy program according to a correctness specification, learn a repair that makes the program </a:t>
            </a:r>
            <a:r>
              <a:rPr lang="en-US" sz="2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correct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  <a:p>
            <a:pPr marL="432000" indent="-324000"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Lock-free data structures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: learn a data structure that guarantees the progress of at least one thread when executing multi-threaded procedures, thereby helping to avoid </a:t>
            </a:r>
            <a:r>
              <a:rPr lang="en-US" sz="2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deadlock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Shape 2"/>
          <p:cNvSpPr txBox="1"/>
          <p:nvPr/>
        </p:nvSpPr>
        <p:spPr>
          <a:xfrm>
            <a:off x="259771" y="994811"/>
            <a:ext cx="8229240" cy="516699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Bef>
                <a:spcPts val="300"/>
              </a:spcBef>
              <a:spcAft>
                <a:spcPts val="30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Security </a:t>
            </a:r>
            <a:r>
              <a:rPr lang="en-US" sz="2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exploit generation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: learn code that takes advantage of a security vulnerability present in a given software </a:t>
            </a:r>
            <a:r>
              <a:rPr lang="en-US" sz="2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to 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cause unintended behavior of that </a:t>
            </a:r>
            <a:r>
              <a:rPr lang="en-US" sz="2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software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  <a:p>
            <a:pPr marL="432000" indent="-324000">
              <a:spcBef>
                <a:spcPts val="300"/>
              </a:spcBef>
              <a:spcAft>
                <a:spcPts val="30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Security/cryptographic protocol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: learn a protocol that performs a security-related function and potentially applies cryptographic </a:t>
            </a:r>
            <a:r>
              <a:rPr lang="en-US" sz="2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methods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  <a:p>
            <a:pPr marL="432000" indent="-324000">
              <a:spcBef>
                <a:spcPts val="300"/>
              </a:spcBef>
              <a:spcAft>
                <a:spcPts val="30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Compression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: learn an encoding for some given data that uses fewer bits than the original </a:t>
            </a:r>
            <a:r>
              <a:rPr lang="en-US" sz="2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representation</a:t>
            </a:r>
          </a:p>
          <a:p>
            <a:pPr marL="432000" indent="-324000">
              <a:spcBef>
                <a:spcPts val="300"/>
              </a:spcBef>
              <a:spcAft>
                <a:spcPts val="30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Control System:</a:t>
            </a:r>
            <a:r>
              <a:rPr lang="en-US" sz="28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 learn reliable implementations of digital controllers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</p:txBody>
      </p:sp>
      <p:sp>
        <p:nvSpPr>
          <p:cNvPr id="5" name="TextShape 1"/>
          <p:cNvSpPr txBox="1"/>
          <p:nvPr/>
        </p:nvSpPr>
        <p:spPr>
          <a:xfrm>
            <a:off x="238991" y="42480"/>
            <a:ext cx="8218849" cy="89270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>
              <a:buClr>
                <a:srgbClr val="000000"/>
              </a:buClr>
              <a:buSzPct val="45000"/>
            </a:pPr>
            <a:r>
              <a:rPr lang="en-US" sz="36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Practical applications</a:t>
            </a:r>
            <a:endParaRPr lang="en-US" sz="3600" b="1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33484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extShape 1"/>
          <p:cNvSpPr txBox="1"/>
          <p:nvPr/>
        </p:nvSpPr>
        <p:spPr>
          <a:xfrm>
            <a:off x="262020" y="-2010"/>
            <a:ext cx="8915040" cy="1151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36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Control </a:t>
            </a:r>
            <a:r>
              <a:rPr lang="en-US" sz="36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software </a:t>
            </a:r>
            <a:r>
              <a:rPr lang="en-US" sz="36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 </a:t>
            </a:r>
            <a:r>
              <a:rPr lang="en-US" sz="36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unmanned </a:t>
            </a:r>
            <a:r>
              <a:rPr lang="en-US" sz="36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</a:t>
            </a:r>
            <a:r>
              <a:rPr lang="en-US" sz="36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erial vehicle</a:t>
            </a:r>
            <a:endParaRPr lang="en-US" sz="3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17" name="CustomShape 26"/>
          <p:cNvSpPr/>
          <p:nvPr/>
        </p:nvSpPr>
        <p:spPr>
          <a:xfrm>
            <a:off x="447404" y="1276211"/>
            <a:ext cx="8482412" cy="48631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  <a:ea typeface="Verdana"/>
              </a:rPr>
              <a:t>What is the </a:t>
            </a:r>
            <a:r>
              <a:rPr lang="en-GB" sz="2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  <a:ea typeface="Verdana"/>
              </a:rPr>
              <a:t>shortest </a:t>
            </a:r>
            <a:r>
              <a:rPr lang="en-GB" sz="28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  <a:ea typeface="Verdana"/>
              </a:rPr>
              <a:t>trajectory</a:t>
            </a:r>
            <a:r>
              <a:rPr lang="en-GB" sz="28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  <a:ea typeface="Verdana"/>
              </a:rPr>
              <a:t>?</a:t>
            </a:r>
            <a:endParaRPr lang="en-GB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</p:txBody>
      </p:sp>
      <p:pic>
        <p:nvPicPr>
          <p:cNvPr id="109" name="Imagem 2"/>
          <p:cNvPicPr/>
          <p:nvPr/>
        </p:nvPicPr>
        <p:blipFill>
          <a:blip r:embed="rId3"/>
          <a:stretch/>
        </p:blipFill>
        <p:spPr>
          <a:xfrm>
            <a:off x="526604" y="2655736"/>
            <a:ext cx="1154520" cy="769680"/>
          </a:xfrm>
          <a:prstGeom prst="rect">
            <a:avLst/>
          </a:prstGeom>
          <a:ln>
            <a:noFill/>
          </a:ln>
        </p:spPr>
      </p:pic>
      <p:sp>
        <p:nvSpPr>
          <p:cNvPr id="110" name="CustomShape 19"/>
          <p:cNvSpPr/>
          <p:nvPr/>
        </p:nvSpPr>
        <p:spPr>
          <a:xfrm>
            <a:off x="2295284" y="2413378"/>
            <a:ext cx="1295640" cy="548280"/>
          </a:xfrm>
          <a:prstGeom prst="flowChartProcess">
            <a:avLst/>
          </a:prstGeom>
          <a:solidFill>
            <a:srgbClr val="999999"/>
          </a:solidFill>
          <a:ln w="9360">
            <a:solidFill>
              <a:srgbClr val="C5000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64440" rIns="90000" bIns="45000" anchor="ctr"/>
          <a:lstStyle/>
          <a:p>
            <a:pPr algn="ctr">
              <a:lnSpc>
                <a:spcPct val="100000"/>
              </a:lnSpc>
            </a:pPr>
            <a:r>
              <a:rPr lang="en-GB" sz="1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Verdana"/>
              </a:rPr>
              <a:t>Obstacle 1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1" name="CustomShape 20"/>
          <p:cNvSpPr/>
          <p:nvPr/>
        </p:nvSpPr>
        <p:spPr>
          <a:xfrm>
            <a:off x="2799644" y="3485206"/>
            <a:ext cx="1627560" cy="533520"/>
          </a:xfrm>
          <a:prstGeom prst="flowChartProcess">
            <a:avLst/>
          </a:prstGeom>
          <a:solidFill>
            <a:srgbClr val="999999"/>
          </a:solidFill>
          <a:ln w="9360">
            <a:solidFill>
              <a:srgbClr val="C5000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64440" rIns="90000" bIns="45000" anchor="ctr"/>
          <a:lstStyle/>
          <a:p>
            <a:pPr algn="ctr">
              <a:lnSpc>
                <a:spcPct val="100000"/>
              </a:lnSpc>
            </a:pPr>
            <a:r>
              <a:rPr lang="en-GB" sz="1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Verdana"/>
              </a:rPr>
              <a:t>Obstacle 2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2" name="CustomShape 21"/>
          <p:cNvSpPr/>
          <p:nvPr/>
        </p:nvSpPr>
        <p:spPr>
          <a:xfrm>
            <a:off x="4679882" y="2706610"/>
            <a:ext cx="1011960" cy="827280"/>
          </a:xfrm>
          <a:prstGeom prst="flowChartProcess">
            <a:avLst/>
          </a:prstGeom>
          <a:solidFill>
            <a:srgbClr val="999999"/>
          </a:solidFill>
          <a:ln w="9360">
            <a:solidFill>
              <a:srgbClr val="C5000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64440" rIns="90000" bIns="45000" anchor="ctr"/>
          <a:lstStyle/>
          <a:p>
            <a:pPr algn="ctr">
              <a:lnSpc>
                <a:spcPct val="100000"/>
              </a:lnSpc>
            </a:pPr>
            <a:r>
              <a:rPr lang="en-GB" sz="1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Verdana"/>
              </a:rPr>
              <a:t>Obstacle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GB" sz="1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Verdana"/>
              </a:rPr>
              <a:t>3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3" name="CustomShape 22"/>
          <p:cNvSpPr/>
          <p:nvPr/>
        </p:nvSpPr>
        <p:spPr>
          <a:xfrm>
            <a:off x="6220004" y="2246806"/>
            <a:ext cx="1078920" cy="587160"/>
          </a:xfrm>
          <a:prstGeom prst="flowChartProcess">
            <a:avLst/>
          </a:prstGeom>
          <a:solidFill>
            <a:srgbClr val="999999"/>
          </a:solidFill>
          <a:ln w="9360">
            <a:solidFill>
              <a:srgbClr val="C5000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64440" rIns="90000" bIns="45000" anchor="ctr"/>
          <a:lstStyle/>
          <a:p>
            <a:pPr algn="ctr">
              <a:lnSpc>
                <a:spcPct val="100000"/>
              </a:lnSpc>
            </a:pPr>
            <a:r>
              <a:rPr lang="en-GB" sz="1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Verdana"/>
              </a:rPr>
              <a:t>Obstacle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GB" sz="1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Verdana"/>
              </a:rPr>
              <a:t>4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4" name="CustomShape 23"/>
          <p:cNvSpPr/>
          <p:nvPr/>
        </p:nvSpPr>
        <p:spPr>
          <a:xfrm>
            <a:off x="5896004" y="3371086"/>
            <a:ext cx="1007640" cy="682560"/>
          </a:xfrm>
          <a:prstGeom prst="ellipse">
            <a:avLst/>
          </a:prstGeom>
          <a:solidFill>
            <a:srgbClr val="00B050"/>
          </a:solidFill>
          <a:ln>
            <a:solidFill>
              <a:srgbClr val="3366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GB" sz="16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ea typeface="Verdana"/>
              </a:rPr>
              <a:t>Goal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5" name="CustomShape 24"/>
          <p:cNvSpPr/>
          <p:nvPr/>
        </p:nvSpPr>
        <p:spPr>
          <a:xfrm>
            <a:off x="1681124" y="3022966"/>
            <a:ext cx="4214160" cy="689400"/>
          </a:xfrm>
          <a:prstGeom prst="curvedConnector3">
            <a:avLst>
              <a:gd name="adj1" fmla="val 64078"/>
            </a:avLst>
          </a:prstGeom>
          <a:noFill/>
          <a:ln>
            <a:solidFill>
              <a:srgbClr val="4A7EBB"/>
            </a:solidFill>
            <a:round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6" name="CustomShape 25"/>
          <p:cNvSpPr/>
          <p:nvPr/>
        </p:nvSpPr>
        <p:spPr>
          <a:xfrm rot="16200000" flipH="1">
            <a:off x="3394489" y="366651"/>
            <a:ext cx="730290" cy="5278579"/>
          </a:xfrm>
          <a:prstGeom prst="curvedConnector3">
            <a:avLst>
              <a:gd name="adj1" fmla="val -72261"/>
            </a:avLst>
          </a:prstGeom>
          <a:noFill/>
          <a:ln>
            <a:solidFill>
              <a:srgbClr val="4A7EBB"/>
            </a:solidFill>
            <a:round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8" name="CustomShape 27"/>
          <p:cNvSpPr/>
          <p:nvPr/>
        </p:nvSpPr>
        <p:spPr>
          <a:xfrm>
            <a:off x="3878204" y="3009646"/>
            <a:ext cx="359640" cy="461160"/>
          </a:xfrm>
          <a:prstGeom prst="mathMultiply">
            <a:avLst>
              <a:gd name="adj1" fmla="val 23520"/>
            </a:avLst>
          </a:prstGeom>
          <a:solidFill>
            <a:srgbClr val="FF0000"/>
          </a:solidFill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5" name="Grupo 4"/>
          <p:cNvGrpSpPr/>
          <p:nvPr/>
        </p:nvGrpSpPr>
        <p:grpSpPr>
          <a:xfrm>
            <a:off x="2281882" y="4019283"/>
            <a:ext cx="6435308" cy="2579228"/>
            <a:chOff x="467640" y="3714480"/>
            <a:chExt cx="8208360" cy="2876400"/>
          </a:xfrm>
        </p:grpSpPr>
        <p:sp>
          <p:nvSpPr>
            <p:cNvPr id="92" name="CustomShape 2"/>
            <p:cNvSpPr/>
            <p:nvPr/>
          </p:nvSpPr>
          <p:spPr>
            <a:xfrm>
              <a:off x="467640" y="4811760"/>
              <a:ext cx="1402920" cy="1184760"/>
            </a:xfrm>
            <a:prstGeom prst="rect">
              <a:avLst/>
            </a:prstGeom>
            <a:ln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GB" sz="1200" b="0" strike="noStrike" spc="-1" dirty="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Verdana"/>
                  <a:ea typeface="Verdana"/>
                </a:rPr>
                <a:t>Attitude Digital </a:t>
              </a:r>
              <a:r>
                <a:rPr lang="en-GB" sz="1200" b="0" strike="noStrike" spc="-1" dirty="0" smtClean="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Verdana"/>
                  <a:ea typeface="Verdana"/>
                </a:rPr>
                <a:t>Controller</a:t>
              </a:r>
            </a:p>
            <a:p>
              <a:pPr algn="ctr">
                <a:lnSpc>
                  <a:spcPct val="100000"/>
                </a:lnSpc>
              </a:pPr>
              <a:r>
                <a:rPr lang="en-GB" sz="1200" spc="-1" dirty="0" smtClean="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Verdana"/>
                  <a:ea typeface="Verdana"/>
                </a:rPr>
                <a:t>(</a:t>
              </a:r>
              <a:r>
                <a:rPr lang="en-GB" sz="1200" spc="-1" dirty="0" err="1" smtClean="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Verdana"/>
                  <a:ea typeface="Verdana"/>
                </a:rPr>
                <a:t>Pitch,Roll</a:t>
              </a:r>
              <a:r>
                <a:rPr lang="en-GB" sz="1200" spc="-1" dirty="0" smtClean="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Verdana"/>
                  <a:ea typeface="Verdana"/>
                </a:rPr>
                <a:t>, Yaw)</a:t>
              </a:r>
              <a:endParaRPr lang="en-GB" sz="1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endParaRPr>
            </a:p>
          </p:txBody>
        </p:sp>
        <p:sp>
          <p:nvSpPr>
            <p:cNvPr id="93" name="CustomShape 3"/>
            <p:cNvSpPr/>
            <p:nvPr/>
          </p:nvSpPr>
          <p:spPr>
            <a:xfrm>
              <a:off x="2361960" y="4622400"/>
              <a:ext cx="3367440" cy="1602720"/>
            </a:xfrm>
            <a:prstGeom prst="rect">
              <a:avLst/>
            </a:prstGeom>
            <a:noFill/>
            <a:ln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endParaRPr lang="en-GB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endParaRPr lang="en-GB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endParaRPr lang="en-GB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endParaRPr>
            </a:p>
          </p:txBody>
        </p:sp>
        <p:sp>
          <p:nvSpPr>
            <p:cNvPr id="94" name="CustomShape 4"/>
            <p:cNvSpPr/>
            <p:nvPr/>
          </p:nvSpPr>
          <p:spPr>
            <a:xfrm>
              <a:off x="4186080" y="4831560"/>
              <a:ext cx="1402920" cy="1145520"/>
            </a:xfrm>
            <a:prstGeom prst="rect">
              <a:avLst/>
            </a:prstGeom>
            <a:ln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GB" sz="1200" b="0" strike="noStrike" spc="-1" dirty="0" smtClean="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Verdana"/>
                  <a:ea typeface="Verdana"/>
                </a:rPr>
                <a:t>Altitude </a:t>
              </a:r>
              <a:r>
                <a:rPr lang="en-GB" sz="1200" b="0" strike="noStrike" spc="-1" dirty="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Verdana"/>
                  <a:ea typeface="Verdana"/>
                </a:rPr>
                <a:t>and Position System</a:t>
              </a:r>
              <a:endParaRPr lang="en-GB" sz="1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endParaRPr>
            </a:p>
          </p:txBody>
        </p:sp>
        <p:sp>
          <p:nvSpPr>
            <p:cNvPr id="95" name="CustomShape 5"/>
            <p:cNvSpPr/>
            <p:nvPr/>
          </p:nvSpPr>
          <p:spPr>
            <a:xfrm>
              <a:off x="2514600" y="4831560"/>
              <a:ext cx="1402920" cy="1145520"/>
            </a:xfrm>
            <a:prstGeom prst="rect">
              <a:avLst/>
            </a:prstGeom>
            <a:ln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GB" sz="1200" b="0" strike="noStrike" spc="-1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Verdana"/>
                  <a:ea typeface="Verdana"/>
                </a:rPr>
                <a:t>Attitude System</a:t>
              </a:r>
              <a:endParaRPr lang="en-GB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endParaRPr>
            </a:p>
          </p:txBody>
        </p:sp>
        <p:sp>
          <p:nvSpPr>
            <p:cNvPr id="96" name="CustomShape 6"/>
            <p:cNvSpPr/>
            <p:nvPr/>
          </p:nvSpPr>
          <p:spPr>
            <a:xfrm>
              <a:off x="6145200" y="5110200"/>
              <a:ext cx="776880" cy="587160"/>
            </a:xfrm>
            <a:prstGeom prst="rect">
              <a:avLst/>
            </a:prstGeom>
            <a:ln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GB" sz="1200" b="0" strike="noStrike" spc="-1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Verdana"/>
                  <a:ea typeface="Verdana"/>
                </a:rPr>
                <a:t>A/D</a:t>
              </a:r>
              <a:endParaRPr lang="en-GB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endParaRPr>
            </a:p>
          </p:txBody>
        </p:sp>
        <p:sp>
          <p:nvSpPr>
            <p:cNvPr id="97" name="CustomShape 7"/>
            <p:cNvSpPr/>
            <p:nvPr/>
          </p:nvSpPr>
          <p:spPr>
            <a:xfrm>
              <a:off x="7273080" y="4807440"/>
              <a:ext cx="1402920" cy="1184760"/>
            </a:xfrm>
            <a:prstGeom prst="rect">
              <a:avLst/>
            </a:prstGeom>
            <a:ln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GB" sz="1200" b="0" strike="noStrike" spc="-1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Verdana"/>
                  <a:ea typeface="Verdana"/>
                </a:rPr>
                <a:t>Attitude and Position Controllers</a:t>
              </a:r>
              <a:endParaRPr lang="en-GB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endParaRPr>
            </a:p>
          </p:txBody>
        </p:sp>
        <p:sp>
          <p:nvSpPr>
            <p:cNvPr id="98" name="CustomShape 8"/>
            <p:cNvSpPr/>
            <p:nvPr/>
          </p:nvSpPr>
          <p:spPr>
            <a:xfrm>
              <a:off x="7347240" y="3714480"/>
              <a:ext cx="1262520" cy="822600"/>
            </a:xfrm>
            <a:prstGeom prst="rect">
              <a:avLst/>
            </a:prstGeom>
            <a:ln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GB" sz="1200" b="0" strike="noStrike" spc="-1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Verdana"/>
                  <a:ea typeface="Verdana"/>
                </a:rPr>
                <a:t>Flight Planning</a:t>
              </a:r>
              <a:endParaRPr lang="en-GB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endParaRPr>
            </a:p>
          </p:txBody>
        </p:sp>
        <p:sp>
          <p:nvSpPr>
            <p:cNvPr id="99" name="CustomShape 9"/>
            <p:cNvSpPr/>
            <p:nvPr/>
          </p:nvSpPr>
          <p:spPr>
            <a:xfrm>
              <a:off x="6325920" y="4290840"/>
              <a:ext cx="1473120" cy="5158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GB" sz="1200" b="0" strike="noStrike" spc="-1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Verdana"/>
                  <a:ea typeface="Verdana"/>
                </a:rPr>
                <a:t>Position References</a:t>
              </a:r>
              <a:endParaRPr lang="en-GB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endParaRPr>
            </a:p>
          </p:txBody>
        </p:sp>
        <p:sp>
          <p:nvSpPr>
            <p:cNvPr id="100" name="CustomShape 10"/>
            <p:cNvSpPr/>
            <p:nvPr/>
          </p:nvSpPr>
          <p:spPr>
            <a:xfrm>
              <a:off x="1870920" y="5046480"/>
              <a:ext cx="1473120" cy="3027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GB" sz="1200" b="0" strike="noStrike" spc="-1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Verdana"/>
                  <a:ea typeface="Verdana"/>
                </a:rPr>
                <a:t>u(t)</a:t>
              </a:r>
              <a:endParaRPr lang="en-GB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endParaRPr>
            </a:p>
          </p:txBody>
        </p:sp>
        <p:sp>
          <p:nvSpPr>
            <p:cNvPr id="101" name="CustomShape 11"/>
            <p:cNvSpPr/>
            <p:nvPr/>
          </p:nvSpPr>
          <p:spPr>
            <a:xfrm>
              <a:off x="5928120" y="6074280"/>
              <a:ext cx="2027880" cy="5166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r">
                <a:lnSpc>
                  <a:spcPct val="100000"/>
                </a:lnSpc>
              </a:pPr>
              <a:r>
                <a:rPr lang="en-GB" sz="1200" b="0" i="1" strike="noStrike" spc="-1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Verdana"/>
                  <a:ea typeface="Verdana"/>
                </a:rPr>
                <a:t>r(t)</a:t>
              </a:r>
              <a:r>
                <a:rPr lang="en-GB" sz="1200" b="0" strike="noStrike" spc="-1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Verdana"/>
                  <a:ea typeface="Verdana"/>
                </a:rPr>
                <a:t> </a:t>
              </a:r>
              <a:endParaRPr lang="en-GB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endParaRPr>
            </a:p>
            <a:p>
              <a:pPr algn="r">
                <a:lnSpc>
                  <a:spcPct val="100000"/>
                </a:lnSpc>
              </a:pPr>
              <a:r>
                <a:rPr lang="en-GB" sz="1200" b="0" strike="noStrike" spc="-1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Verdana"/>
                  <a:ea typeface="Verdana"/>
                </a:rPr>
                <a:t>Angles References</a:t>
              </a:r>
              <a:endParaRPr lang="en-GB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endParaRPr>
            </a:p>
          </p:txBody>
        </p:sp>
        <p:sp>
          <p:nvSpPr>
            <p:cNvPr id="102" name="CustomShape 12"/>
            <p:cNvSpPr/>
            <p:nvPr/>
          </p:nvSpPr>
          <p:spPr>
            <a:xfrm>
              <a:off x="1870920" y="5403960"/>
              <a:ext cx="64332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rgbClr val="4A7EBB"/>
              </a:solidFill>
              <a:round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03" name="CustomShape 13"/>
            <p:cNvSpPr/>
            <p:nvPr/>
          </p:nvSpPr>
          <p:spPr>
            <a:xfrm>
              <a:off x="3917520" y="5404320"/>
              <a:ext cx="26820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rgbClr val="4A7EBB"/>
              </a:solidFill>
              <a:round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04" name="CustomShape 14"/>
            <p:cNvSpPr/>
            <p:nvPr/>
          </p:nvSpPr>
          <p:spPr>
            <a:xfrm flipV="1">
              <a:off x="5589360" y="5403240"/>
              <a:ext cx="55548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rgbClr val="4A7EBB"/>
              </a:solidFill>
              <a:round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05" name="CustomShape 15"/>
            <p:cNvSpPr/>
            <p:nvPr/>
          </p:nvSpPr>
          <p:spPr>
            <a:xfrm flipV="1">
              <a:off x="6922440" y="5398920"/>
              <a:ext cx="350280" cy="39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rgbClr val="4A7EBB"/>
              </a:solidFill>
              <a:round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06" name="CustomShape 16"/>
            <p:cNvSpPr/>
            <p:nvPr/>
          </p:nvSpPr>
          <p:spPr>
            <a:xfrm flipH="1">
              <a:off x="7974720" y="4537440"/>
              <a:ext cx="3600" cy="26928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rgbClr val="4A7EBB"/>
              </a:solidFill>
              <a:round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08" name="CustomShape 18"/>
            <p:cNvSpPr/>
            <p:nvPr/>
          </p:nvSpPr>
          <p:spPr>
            <a:xfrm>
              <a:off x="2361960" y="4263120"/>
              <a:ext cx="3367440" cy="3027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GB" sz="1200" b="0" strike="noStrike" spc="-1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Verdana"/>
                  <a:ea typeface="Verdana"/>
                </a:rPr>
                <a:t>UAV</a:t>
              </a:r>
              <a:endParaRPr lang="en-GB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endParaRPr>
            </a:p>
          </p:txBody>
        </p:sp>
        <p:cxnSp>
          <p:nvCxnSpPr>
            <p:cNvPr id="3" name="Conector angulado 2"/>
            <p:cNvCxnSpPr>
              <a:stCxn id="97" idx="2"/>
              <a:endCxn id="92" idx="2"/>
            </p:cNvCxnSpPr>
            <p:nvPr/>
          </p:nvCxnSpPr>
          <p:spPr>
            <a:xfrm rot="5400000">
              <a:off x="4569660" y="2591640"/>
              <a:ext cx="4320" cy="6805440"/>
            </a:xfrm>
            <a:prstGeom prst="bentConnector3">
              <a:avLst>
                <a:gd name="adj1" fmla="val 15116898"/>
              </a:avLst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tângulo 6"/>
          <p:cNvSpPr/>
          <p:nvPr/>
        </p:nvSpPr>
        <p:spPr>
          <a:xfrm>
            <a:off x="526604" y="4342341"/>
            <a:ext cx="155854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System’s dynamics</a:t>
            </a:r>
            <a:endParaRPr lang="en-US" dirty="0"/>
          </a:p>
        </p:txBody>
      </p:sp>
      <p:sp>
        <p:nvSpPr>
          <p:cNvPr id="9" name="Seta para a direita 8"/>
          <p:cNvSpPr/>
          <p:nvPr/>
        </p:nvSpPr>
        <p:spPr>
          <a:xfrm rot="5400000">
            <a:off x="724058" y="3804184"/>
            <a:ext cx="709059" cy="2977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eta dobrada para cima 10"/>
          <p:cNvSpPr/>
          <p:nvPr/>
        </p:nvSpPr>
        <p:spPr>
          <a:xfrm rot="5400000">
            <a:off x="1097753" y="4829501"/>
            <a:ext cx="711914" cy="1030257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tângulo 11"/>
          <p:cNvSpPr/>
          <p:nvPr/>
        </p:nvSpPr>
        <p:spPr>
          <a:xfrm>
            <a:off x="6222029" y="1111858"/>
            <a:ext cx="270778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Verdana"/>
              </a:rPr>
              <a:t>A*, LPA* and D*</a:t>
            </a:r>
            <a:r>
              <a:rPr lang="en-GB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Verdana"/>
              </a:rPr>
              <a:t>Lite</a:t>
            </a:r>
            <a:r>
              <a:rPr lang="en-GB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Verdana"/>
              </a:rPr>
              <a:t> </a:t>
            </a:r>
            <a:r>
              <a:rPr lang="en-GB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Verdana"/>
              </a:rPr>
              <a:t>to </a:t>
            </a:r>
            <a:r>
              <a:rPr lang="en-GB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Verdana"/>
              </a:rPr>
              <a:t>solve the shortest path problem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" grpId="0"/>
      <p:bldP spid="7" grpId="0"/>
      <p:bldP spid="9" grpId="0" animBg="1"/>
      <p:bldP spid="11" grpId="0" animBg="1"/>
      <p:bldP spid="1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TextShape 1"/>
          <p:cNvSpPr txBox="1"/>
          <p:nvPr/>
        </p:nvSpPr>
        <p:spPr>
          <a:xfrm>
            <a:off x="262020" y="11688"/>
            <a:ext cx="8915040" cy="1053911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36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Synthesizing </a:t>
            </a:r>
            <a:r>
              <a:rPr lang="en-US" sz="36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</a:t>
            </a:r>
            <a:r>
              <a:rPr lang="en-US" sz="36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ontrol software </a:t>
            </a:r>
            <a:r>
              <a:rPr lang="en-US" sz="36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 UAVs</a:t>
            </a:r>
            <a:endParaRPr lang="en-US" sz="3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20" name="CustomShape 2"/>
          <p:cNvSpPr/>
          <p:nvPr/>
        </p:nvSpPr>
        <p:spPr>
          <a:xfrm>
            <a:off x="2974680" y="2789568"/>
            <a:ext cx="1766160" cy="86688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GB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Verdana"/>
              </a:rPr>
              <a:t>Input specification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1" name="CustomShape 3"/>
          <p:cNvSpPr/>
          <p:nvPr/>
        </p:nvSpPr>
        <p:spPr>
          <a:xfrm>
            <a:off x="2986920" y="4444488"/>
            <a:ext cx="1766160" cy="866880"/>
          </a:xfrm>
          <a:prstGeom prst="roundRect">
            <a:avLst>
              <a:gd name="adj" fmla="val 16667"/>
            </a:avLst>
          </a:prstGeom>
          <a:solidFill>
            <a:schemeClr val="bg2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GB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Verdana"/>
              </a:rPr>
              <a:t>Synthesize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2" name="CustomShape 4"/>
          <p:cNvSpPr/>
          <p:nvPr/>
        </p:nvSpPr>
        <p:spPr>
          <a:xfrm>
            <a:off x="5812920" y="4444488"/>
            <a:ext cx="1766160" cy="866880"/>
          </a:xfrm>
          <a:prstGeom prst="roundRect">
            <a:avLst>
              <a:gd name="adj" fmla="val 16667"/>
            </a:avLst>
          </a:prstGeom>
          <a:solidFill>
            <a:schemeClr val="bg2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GB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Verdana"/>
              </a:rPr>
              <a:t>Verify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3" name="CustomShape 5"/>
          <p:cNvSpPr/>
          <p:nvPr/>
        </p:nvSpPr>
        <p:spPr>
          <a:xfrm>
            <a:off x="3764520" y="3797568"/>
            <a:ext cx="155520" cy="51588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4" name="CustomShape 6"/>
          <p:cNvSpPr/>
          <p:nvPr/>
        </p:nvSpPr>
        <p:spPr>
          <a:xfrm>
            <a:off x="4876920" y="4561128"/>
            <a:ext cx="799560" cy="16848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5" name="CustomShape 7"/>
          <p:cNvSpPr/>
          <p:nvPr/>
        </p:nvSpPr>
        <p:spPr>
          <a:xfrm rot="10800000">
            <a:off x="4876920" y="5095144"/>
            <a:ext cx="799560" cy="16848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6" name="CustomShape 8"/>
          <p:cNvSpPr/>
          <p:nvPr/>
        </p:nvSpPr>
        <p:spPr>
          <a:xfrm>
            <a:off x="3764520" y="5442408"/>
            <a:ext cx="155520" cy="51588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7" name="CustomShape 9"/>
          <p:cNvSpPr/>
          <p:nvPr/>
        </p:nvSpPr>
        <p:spPr>
          <a:xfrm>
            <a:off x="6689880" y="5442408"/>
            <a:ext cx="155520" cy="51588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8" name="CustomShape 10"/>
          <p:cNvSpPr/>
          <p:nvPr/>
        </p:nvSpPr>
        <p:spPr>
          <a:xfrm>
            <a:off x="2051640" y="3733128"/>
            <a:ext cx="2384640" cy="729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Verdana"/>
              </a:rPr>
              <a:t>initial example 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Verdana"/>
              </a:rPr>
              <a:t>of a candidate 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Verdana"/>
              </a:rPr>
              <a:t>solution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9" name="CustomShape 11"/>
          <p:cNvSpPr/>
          <p:nvPr/>
        </p:nvSpPr>
        <p:spPr>
          <a:xfrm>
            <a:off x="4765680" y="3938688"/>
            <a:ext cx="1122840" cy="51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1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Verdana"/>
              </a:rPr>
              <a:t>candidate 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GB" sz="1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Verdana"/>
              </a:rPr>
              <a:t>solution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0" name="CustomShape 12"/>
          <p:cNvSpPr/>
          <p:nvPr/>
        </p:nvSpPr>
        <p:spPr>
          <a:xfrm>
            <a:off x="4775760" y="5234688"/>
            <a:ext cx="1036800" cy="51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Verdana"/>
              </a:rPr>
              <a:t>counter-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Verdana"/>
              </a:rPr>
              <a:t>example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1" name="CustomShape 13"/>
          <p:cNvSpPr/>
          <p:nvPr/>
        </p:nvSpPr>
        <p:spPr>
          <a:xfrm>
            <a:off x="6003000" y="6089328"/>
            <a:ext cx="1524600" cy="51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GB" sz="1400" b="0" strike="noStrike" spc="-1">
                <a:solidFill>
                  <a:srgbClr val="0000CC"/>
                </a:solidFill>
                <a:uFill>
                  <a:solidFill>
                    <a:srgbClr val="FFFFFF"/>
                  </a:solidFill>
                </a:uFill>
                <a:latin typeface="Verdana"/>
                <a:ea typeface="Verdana"/>
              </a:rPr>
              <a:t>verification successful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2" name="CustomShape 14"/>
          <p:cNvSpPr/>
          <p:nvPr/>
        </p:nvSpPr>
        <p:spPr>
          <a:xfrm>
            <a:off x="3079800" y="6089328"/>
            <a:ext cx="1524600" cy="51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GB" sz="1400" b="0" strike="noStrike" spc="-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Verdana"/>
              </a:rPr>
              <a:t>synthesis failed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3" name="CustomShape 15"/>
          <p:cNvSpPr/>
          <p:nvPr/>
        </p:nvSpPr>
        <p:spPr>
          <a:xfrm>
            <a:off x="4897080" y="4745808"/>
            <a:ext cx="828720" cy="303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Verdana"/>
              </a:rPr>
              <a:t>INPUTS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4" name="CustomShape 16"/>
          <p:cNvSpPr/>
          <p:nvPr/>
        </p:nvSpPr>
        <p:spPr>
          <a:xfrm>
            <a:off x="164758" y="1157760"/>
            <a:ext cx="8792510" cy="821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2400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Counterexample guided induction synthesis</a:t>
            </a:r>
            <a:r>
              <a:rPr lang="en-GB" sz="2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GB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automates the </a:t>
            </a:r>
            <a:r>
              <a:rPr lang="en-GB" sz="2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controller </a:t>
            </a:r>
            <a:r>
              <a:rPr lang="en-GB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design that </a:t>
            </a:r>
            <a:r>
              <a:rPr lang="en-GB" sz="2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is </a:t>
            </a:r>
            <a:r>
              <a:rPr lang="en-GB" sz="24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correct-by-construction</a:t>
            </a:r>
            <a:endParaRPr lang="en-GB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5" name="CustomShape 17"/>
          <p:cNvSpPr/>
          <p:nvPr/>
        </p:nvSpPr>
        <p:spPr>
          <a:xfrm>
            <a:off x="232920" y="4964328"/>
            <a:ext cx="2417400" cy="1553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finite-precision arithmetic and related rounding errors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6" name="CustomShape 18"/>
          <p:cNvSpPr/>
          <p:nvPr/>
        </p:nvSpPr>
        <p:spPr>
          <a:xfrm>
            <a:off x="251640" y="2861568"/>
            <a:ext cx="2493000" cy="602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7" name="CustomShape 19"/>
          <p:cNvSpPr/>
          <p:nvPr/>
        </p:nvSpPr>
        <p:spPr>
          <a:xfrm>
            <a:off x="251640" y="2861568"/>
            <a:ext cx="2493000" cy="60264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 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8" name="CustomShape 20"/>
          <p:cNvSpPr/>
          <p:nvPr/>
        </p:nvSpPr>
        <p:spPr>
          <a:xfrm>
            <a:off x="5076000" y="2069208"/>
            <a:ext cx="2133720" cy="524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9" name="CustomShape 21"/>
          <p:cNvSpPr/>
          <p:nvPr/>
        </p:nvSpPr>
        <p:spPr>
          <a:xfrm>
            <a:off x="5076000" y="2069208"/>
            <a:ext cx="2133720" cy="52452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 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0" name="CustomShape 22"/>
          <p:cNvSpPr/>
          <p:nvPr/>
        </p:nvSpPr>
        <p:spPr>
          <a:xfrm>
            <a:off x="5076000" y="2706408"/>
            <a:ext cx="3967560" cy="560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1" name="CustomShape 23"/>
          <p:cNvSpPr/>
          <p:nvPr/>
        </p:nvSpPr>
        <p:spPr>
          <a:xfrm>
            <a:off x="5076000" y="2706408"/>
            <a:ext cx="3967560" cy="560160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 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2" name="CustomShape 24"/>
          <p:cNvSpPr/>
          <p:nvPr/>
        </p:nvSpPr>
        <p:spPr>
          <a:xfrm>
            <a:off x="5068440" y="3365568"/>
            <a:ext cx="3839400" cy="560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3" name="CustomShape 25"/>
          <p:cNvSpPr/>
          <p:nvPr/>
        </p:nvSpPr>
        <p:spPr>
          <a:xfrm>
            <a:off x="5068440" y="3365568"/>
            <a:ext cx="3839400" cy="56016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 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" name="CaixaDeTexto 1"/>
          <p:cNvSpPr txBox="1"/>
          <p:nvPr/>
        </p:nvSpPr>
        <p:spPr>
          <a:xfrm>
            <a:off x="344398" y="2066557"/>
            <a:ext cx="32967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stability, safety, performance specifications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0" grpId="0" animBg="1"/>
      <p:bldP spid="121" grpId="0" animBg="1"/>
      <p:bldP spid="122" grpId="0" animBg="1"/>
      <p:bldP spid="128" grpId="0"/>
      <p:bldP spid="129" grpId="0"/>
      <p:bldP spid="130" grpId="0"/>
      <p:bldP spid="131" grpId="0"/>
      <p:bldP spid="132" grpId="0"/>
      <p:bldP spid="133" grpId="0"/>
      <p:bldP spid="135" grpId="0"/>
      <p:bldP spid="137" grpId="0" animBg="1"/>
      <p:bldP spid="139" grpId="0" animBg="1"/>
      <p:bldP spid="141" grpId="0" animBg="1"/>
      <p:bldP spid="143" grpId="0" animBg="1"/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b="1" dirty="0"/>
              <a:t>The </a:t>
            </a:r>
            <a:r>
              <a:rPr lang="en-GB" sz="3600" b="1" dirty="0" err="1"/>
              <a:t>Zipline</a:t>
            </a:r>
            <a:r>
              <a:rPr lang="en-GB" sz="3600" b="1" dirty="0"/>
              <a:t> </a:t>
            </a:r>
            <a:r>
              <a:rPr lang="en-GB" sz="3600" b="1" dirty="0" err="1" smtClean="0"/>
              <a:t>startup</a:t>
            </a:r>
            <a:r>
              <a:rPr lang="en-GB" sz="3600" b="1" dirty="0" smtClean="0"/>
              <a:t> </a:t>
            </a:r>
            <a:r>
              <a:rPr lang="en-GB" sz="3600" b="1" dirty="0"/>
              <a:t>is using drones to deliver medicine</a:t>
            </a:r>
            <a:endParaRPr lang="en-US" sz="3600" b="1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964" y="2206968"/>
            <a:ext cx="8228476" cy="2941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020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27777</TotalTime>
  <Words>334</Words>
  <Application>Microsoft Office PowerPoint</Application>
  <PresentationFormat>Apresentação na tela (4:3)</PresentationFormat>
  <Paragraphs>74</Paragraphs>
  <Slides>7</Slides>
  <Notes>2</Notes>
  <HiddenSlides>0</HiddenSlides>
  <MMClips>0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7</vt:i4>
      </vt:variant>
    </vt:vector>
  </HeadingPairs>
  <TitlesOfParts>
    <vt:vector size="17" baseType="lpstr">
      <vt:lpstr>Arial</vt:lpstr>
      <vt:lpstr>Calibri</vt:lpstr>
      <vt:lpstr>DejaVu Sans</vt:lpstr>
      <vt:lpstr>Symbol</vt:lpstr>
      <vt:lpstr>Times New Roman</vt:lpstr>
      <vt:lpstr>Verdana</vt:lpstr>
      <vt:lpstr>WenQuanYi Zen Hei</vt:lpstr>
      <vt:lpstr>Wingdings</vt:lpstr>
      <vt:lpstr>Office Theme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The Zipline startup is using drones to deliver medicine</vt:lpstr>
    </vt:vector>
  </TitlesOfParts>
  <Company>Hewlett-Packard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Workshop em Verificação Formal de Software</dc:title>
  <dc:subject/>
  <dc:creator>User</dc:creator>
  <dc:description/>
  <cp:lastModifiedBy>Lucas Cordeiro</cp:lastModifiedBy>
  <cp:revision>1216</cp:revision>
  <cp:lastPrinted>2017-01-18T15:08:34Z</cp:lastPrinted>
  <dcterms:created xsi:type="dcterms:W3CDTF">2012-09-16T20:25:35Z</dcterms:created>
  <dcterms:modified xsi:type="dcterms:W3CDTF">2017-01-18T16:02:03Z</dcterms:modified>
  <dc:language>en-GB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15.0000</vt:lpwstr>
  </property>
  <property fmtid="{D5CDD505-2E9C-101B-9397-08002B2CF9AE}" pid="3" name="Company">
    <vt:lpwstr>Hewlett-Packard</vt:lpwstr>
  </property>
  <property fmtid="{D5CDD505-2E9C-101B-9397-08002B2CF9AE}" pid="4" name="HiddenSlides">
    <vt:i4>0</vt:i4>
  </property>
  <property fmtid="{D5CDD505-2E9C-101B-9397-08002B2CF9AE}" pid="5" name="HyperlinksChanged">
    <vt:bool>false</vt:bool>
  </property>
  <property fmtid="{D5CDD505-2E9C-101B-9397-08002B2CF9AE}" pid="6" name="LinksUpToDate">
    <vt:bool>false</vt:bool>
  </property>
  <property fmtid="{D5CDD505-2E9C-101B-9397-08002B2CF9AE}" pid="7" name="MMClips">
    <vt:i4>0</vt:i4>
  </property>
  <property fmtid="{D5CDD505-2E9C-101B-9397-08002B2CF9AE}" pid="8" name="Notes">
    <vt:i4>2</vt:i4>
  </property>
  <property fmtid="{D5CDD505-2E9C-101B-9397-08002B2CF9AE}" pid="9" name="PresentationFormat">
    <vt:lpwstr>Apresentação na tela (4:3)</vt:lpwstr>
  </property>
  <property fmtid="{D5CDD505-2E9C-101B-9397-08002B2CF9AE}" pid="10" name="ScaleCrop">
    <vt:bool>false</vt:bool>
  </property>
  <property fmtid="{D5CDD505-2E9C-101B-9397-08002B2CF9AE}" pid="11" name="ShareDoc">
    <vt:bool>false</vt:bool>
  </property>
  <property fmtid="{D5CDD505-2E9C-101B-9397-08002B2CF9AE}" pid="12" name="Slides">
    <vt:i4>3</vt:i4>
  </property>
</Properties>
</file>